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8" r:id="rId3"/>
    <p:sldId id="258" r:id="rId4"/>
    <p:sldId id="264" r:id="rId5"/>
    <p:sldId id="259" r:id="rId6"/>
    <p:sldId id="257" r:id="rId7"/>
    <p:sldId id="267" r:id="rId8"/>
    <p:sldId id="263" r:id="rId9"/>
    <p:sldId id="265" r:id="rId10"/>
    <p:sldId id="262" r:id="rId1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b="1" i="1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CC99"/>
    <a:srgbClr val="008000"/>
    <a:srgbClr val="009900"/>
    <a:srgbClr val="D60093"/>
    <a:srgbClr val="0066CC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0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FA30AA-166F-458E-A0D7-B9227FE71C8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7650A-8D6C-4BB2-9338-31FD927FB00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143C99-0D00-448C-922C-44365A54865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77DE8-01BC-468A-859F-04C4A85015C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D61B-C436-40FC-B664-3D99FCD5983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F8FC0-9D6D-4C64-A369-1C1DB22B8CE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D7B94-2DD0-40FA-9F02-D9B3A514E12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E7CD7-3FFE-413C-BC58-ECF20960A3C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C72A1-D54E-4928-86A0-CAC3DE685D6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52133-4403-4D4A-8422-A568317F50D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1B4C5-483E-4023-AA7B-504E16920B0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99"/>
            </a:gs>
            <a:gs pos="100000">
              <a:srgbClr val="CCFF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/>
            </a:lvl1pPr>
          </a:lstStyle>
          <a:p>
            <a:fld id="{B0C441D6-DF22-4C4F-A57F-C0D1A81BF313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audio" Target="../media/audio8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7.wav"/><Relationship Id="rId5" Type="http://schemas.openxmlformats.org/officeDocument/2006/relationships/audio" Target="../media/audio6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audio" Target="../media/audio1.wav"/><Relationship Id="rId7" Type="http://schemas.openxmlformats.org/officeDocument/2006/relationships/image" Target="../media/image4.wm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0.wav"/><Relationship Id="rId5" Type="http://schemas.openxmlformats.org/officeDocument/2006/relationships/audio" Target="../media/audio9.wav"/><Relationship Id="rId10" Type="http://schemas.openxmlformats.org/officeDocument/2006/relationships/image" Target="../media/image7.gif"/><Relationship Id="rId4" Type="http://schemas.openxmlformats.org/officeDocument/2006/relationships/audio" Target="../media/audio2.wav"/><Relationship Id="rId9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FF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 flipH="1">
            <a:off x="1143000" y="1295400"/>
            <a:ext cx="15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905000" y="4648200"/>
            <a:ext cx="6705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pl-PL" sz="3200" b="0" i="0"/>
              <a:t>Prezentacja gramatyki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pl-PL" sz="3200" b="0" i="0"/>
              <a:t>Ćwiczenia sprawdzające</a:t>
            </a:r>
            <a:r>
              <a:rPr lang="pl-PL" sz="2800" b="0" i="0"/>
              <a:t>		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295400" y="3048000"/>
            <a:ext cx="7620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6000">
                <a:solidFill>
                  <a:schemeClr val="accent2"/>
                </a:solidFill>
              </a:rPr>
              <a:t>Czasownik</a:t>
            </a:r>
            <a:r>
              <a:rPr lang="pl-PL" sz="6000">
                <a:solidFill>
                  <a:srgbClr val="D60093"/>
                </a:solidFill>
              </a:rPr>
              <a:t> </a:t>
            </a:r>
            <a:r>
              <a:rPr lang="pl-PL" sz="6000">
                <a:solidFill>
                  <a:srgbClr val="FF0066"/>
                </a:solidFill>
              </a:rPr>
              <a:t>„k</a:t>
            </a:r>
            <a:r>
              <a:rPr lang="pl-PL" sz="6000">
                <a:solidFill>
                  <a:srgbClr val="FF0066"/>
                </a:solidFill>
                <a:cs typeface="Times New Roman" charset="0"/>
              </a:rPr>
              <a:t>ö</a:t>
            </a:r>
            <a:r>
              <a:rPr lang="pl-PL" sz="6000">
                <a:solidFill>
                  <a:srgbClr val="FF0066"/>
                </a:solidFill>
              </a:rPr>
              <a:t>nnen”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09600" y="914400"/>
            <a:ext cx="82296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600" i="0"/>
              <a:t>Wykorzystanie programu </a:t>
            </a:r>
            <a:r>
              <a:rPr lang="pl-PL" sz="3600" i="0">
                <a:solidFill>
                  <a:srgbClr val="FF0066"/>
                </a:solidFill>
              </a:rPr>
              <a:t>PowerPoint</a:t>
            </a:r>
          </a:p>
          <a:p>
            <a:pPr>
              <a:spcBef>
                <a:spcPct val="50000"/>
              </a:spcBef>
            </a:pPr>
            <a:r>
              <a:rPr lang="pl-PL" sz="3600" i="0"/>
              <a:t>      na lekcji języka niemieckiego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  <p:bldP spid="14341" grpId="0" autoUpdateAnimBg="0"/>
      <p:bldP spid="1434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FF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990600" y="1752600"/>
            <a:ext cx="7086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6000">
                <a:solidFill>
                  <a:schemeClr val="accent2"/>
                </a:solidFill>
              </a:rPr>
              <a:t>Czasownik</a:t>
            </a:r>
            <a:r>
              <a:rPr lang="pl-PL" sz="6000"/>
              <a:t> </a:t>
            </a:r>
            <a:r>
              <a:rPr lang="pl-PL" sz="6000">
                <a:solidFill>
                  <a:srgbClr val="FF0066"/>
                </a:solidFill>
              </a:rPr>
              <a:t>„k</a:t>
            </a:r>
            <a:r>
              <a:rPr lang="pl-PL" sz="6000">
                <a:solidFill>
                  <a:srgbClr val="FF0066"/>
                </a:solidFill>
                <a:cs typeface="Times New Roman" charset="0"/>
              </a:rPr>
              <a:t>ö</a:t>
            </a:r>
            <a:r>
              <a:rPr lang="pl-PL" sz="6000">
                <a:solidFill>
                  <a:srgbClr val="FF0066"/>
                </a:solidFill>
              </a:rPr>
              <a:t>nnen”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438400" y="4191000"/>
            <a:ext cx="533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4000" b="0" i="0"/>
              <a:t>1. Prezentacja gramatyki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FF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676400" y="914400"/>
            <a:ext cx="5791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/>
              <a:t>Czasownik modalny </a:t>
            </a:r>
            <a:r>
              <a:rPr lang="pl-PL" sz="3600">
                <a:solidFill>
                  <a:srgbClr val="FF0066"/>
                </a:solidFill>
              </a:rPr>
              <a:t>„k</a:t>
            </a:r>
            <a:r>
              <a:rPr lang="pl-PL" sz="3600">
                <a:solidFill>
                  <a:srgbClr val="FF0066"/>
                </a:solidFill>
                <a:cs typeface="Times New Roman" charset="0"/>
              </a:rPr>
              <a:t>ö</a:t>
            </a:r>
            <a:r>
              <a:rPr lang="pl-PL" sz="3600">
                <a:solidFill>
                  <a:srgbClr val="FF0066"/>
                </a:solidFill>
              </a:rPr>
              <a:t>nnen”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762000" y="2971800"/>
            <a:ext cx="2743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6000">
                <a:solidFill>
                  <a:srgbClr val="FF0066"/>
                </a:solidFill>
              </a:rPr>
              <a:t>k</a:t>
            </a:r>
            <a:r>
              <a:rPr lang="pl-PL" sz="6000">
                <a:solidFill>
                  <a:srgbClr val="FF0066"/>
                </a:solidFill>
                <a:cs typeface="Times New Roman" charset="0"/>
              </a:rPr>
              <a:t>ö</a:t>
            </a:r>
            <a:r>
              <a:rPr lang="pl-PL" sz="6000">
                <a:solidFill>
                  <a:srgbClr val="FF0066"/>
                </a:solidFill>
              </a:rPr>
              <a:t>nnen</a:t>
            </a:r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3048000" y="2514600"/>
            <a:ext cx="1676400" cy="762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876800" y="2286000"/>
            <a:ext cx="3048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4000">
                <a:solidFill>
                  <a:srgbClr val="008000"/>
                </a:solidFill>
              </a:rPr>
              <a:t>możliwość</a:t>
            </a:r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2971800" y="3733800"/>
            <a:ext cx="175260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953000" y="4419600"/>
            <a:ext cx="3657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4000">
                <a:solidFill>
                  <a:srgbClr val="008000"/>
                </a:solidFill>
              </a:rPr>
              <a:t>umiejętność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5029200" y="2895600"/>
            <a:ext cx="243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/>
              <a:t>     </a:t>
            </a:r>
            <a:r>
              <a:rPr lang="pl-PL" sz="3600">
                <a:solidFill>
                  <a:srgbClr val="FF0066"/>
                </a:solidFill>
              </a:rPr>
              <a:t>móc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410200" y="5181600"/>
            <a:ext cx="2209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600">
                <a:solidFill>
                  <a:srgbClr val="FF0066"/>
                </a:solidFill>
              </a:rPr>
              <a:t>umieć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  <p:bldP spid="5124" grpId="0" animBg="1"/>
      <p:bldP spid="5125" grpId="0" autoUpdateAnimBg="0"/>
      <p:bldP spid="5126" grpId="0" animBg="1"/>
      <p:bldP spid="5127" grpId="0" autoUpdateAnimBg="0"/>
      <p:bldP spid="5129" grpId="0" autoUpdateAnimBg="0"/>
      <p:bldP spid="513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FF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143000" y="304800"/>
            <a:ext cx="6858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/>
              <a:t>          Użycie czasownika </a:t>
            </a:r>
            <a:r>
              <a:rPr lang="pl-PL" sz="3200" i="0">
                <a:solidFill>
                  <a:srgbClr val="FF0000"/>
                </a:solidFill>
              </a:rPr>
              <a:t>k</a:t>
            </a:r>
            <a:r>
              <a:rPr lang="pl-PL" sz="3200" i="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3200" i="0">
                <a:solidFill>
                  <a:srgbClr val="FF0000"/>
                </a:solidFill>
              </a:rPr>
              <a:t>nnen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990600" y="1066800"/>
            <a:ext cx="6934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i="0">
                <a:solidFill>
                  <a:srgbClr val="008000"/>
                </a:solidFill>
              </a:rPr>
              <a:t>a) możliwość</a:t>
            </a:r>
            <a:r>
              <a:rPr lang="pl-PL" b="0" i="0">
                <a:solidFill>
                  <a:srgbClr val="008000"/>
                </a:solidFill>
              </a:rPr>
              <a:t> :</a:t>
            </a:r>
            <a:r>
              <a:rPr lang="pl-PL" b="0" i="0"/>
              <a:t> </a:t>
            </a:r>
          </a:p>
        </p:txBody>
      </p:sp>
      <p:pic>
        <p:nvPicPr>
          <p:cNvPr id="12292" name="Picture 4" descr="BS02064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752600"/>
            <a:ext cx="1371600" cy="136525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057400" y="1676400"/>
            <a:ext cx="7086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>
                <a:solidFill>
                  <a:schemeClr val="accent2"/>
                </a:solidFill>
              </a:rPr>
              <a:t>In der Schule </a:t>
            </a:r>
            <a:r>
              <a:rPr lang="pl-PL" sz="3200" i="0">
                <a:solidFill>
                  <a:srgbClr val="FF0000"/>
                </a:solidFill>
              </a:rPr>
              <a:t>k</a:t>
            </a:r>
            <a:r>
              <a:rPr lang="pl-PL" sz="3200" i="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3200" i="0">
                <a:solidFill>
                  <a:srgbClr val="FF0000"/>
                </a:solidFill>
              </a:rPr>
              <a:t>nnen</a:t>
            </a:r>
            <a:r>
              <a:rPr lang="pl-PL" sz="3200" i="0">
                <a:solidFill>
                  <a:schemeClr val="accent2"/>
                </a:solidFill>
              </a:rPr>
              <a:t> wir viel lernen.</a:t>
            </a:r>
          </a:p>
          <a:p>
            <a:pPr>
              <a:spcBef>
                <a:spcPct val="50000"/>
              </a:spcBef>
            </a:pPr>
            <a:r>
              <a:rPr lang="pl-PL" sz="3200" i="0">
                <a:solidFill>
                  <a:schemeClr val="accent2"/>
                </a:solidFill>
              </a:rPr>
              <a:t>Du </a:t>
            </a:r>
            <a:r>
              <a:rPr lang="pl-PL" sz="3200" i="0">
                <a:solidFill>
                  <a:srgbClr val="FF0000"/>
                </a:solidFill>
              </a:rPr>
              <a:t>kannst</a:t>
            </a:r>
            <a:r>
              <a:rPr lang="pl-PL" sz="3200" i="0">
                <a:solidFill>
                  <a:schemeClr val="accent2"/>
                </a:solidFill>
              </a:rPr>
              <a:t> immer den Lehrer fragen.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066800" y="3200400"/>
            <a:ext cx="320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i="0">
                <a:solidFill>
                  <a:srgbClr val="008000"/>
                </a:solidFill>
              </a:rPr>
              <a:t>b) umiejętność: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133600" y="4114800"/>
            <a:ext cx="655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>
                <a:solidFill>
                  <a:schemeClr val="accent2"/>
                </a:solidFill>
              </a:rPr>
              <a:t>Martin </a:t>
            </a:r>
            <a:r>
              <a:rPr lang="pl-PL" sz="3200" i="0">
                <a:solidFill>
                  <a:srgbClr val="FF0000"/>
                </a:solidFill>
              </a:rPr>
              <a:t>kann</a:t>
            </a:r>
            <a:r>
              <a:rPr lang="pl-PL" sz="3200" i="0">
                <a:solidFill>
                  <a:schemeClr val="accent2"/>
                </a:solidFill>
              </a:rPr>
              <a:t> sehr gut Schi fahren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438400" y="5791200"/>
            <a:ext cx="6172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>
                <a:solidFill>
                  <a:schemeClr val="accent2"/>
                </a:solidFill>
              </a:rPr>
              <a:t>Ich </a:t>
            </a:r>
            <a:r>
              <a:rPr lang="pl-PL" sz="3200" i="0">
                <a:solidFill>
                  <a:srgbClr val="FF0000"/>
                </a:solidFill>
              </a:rPr>
              <a:t>kann</a:t>
            </a:r>
            <a:r>
              <a:rPr lang="pl-PL" sz="3200" i="0">
                <a:solidFill>
                  <a:schemeClr val="accent2"/>
                </a:solidFill>
              </a:rPr>
              <a:t> sch</a:t>
            </a:r>
            <a:r>
              <a:rPr lang="pl-PL" sz="3200" i="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3200" i="0">
                <a:solidFill>
                  <a:schemeClr val="accent2"/>
                </a:solidFill>
              </a:rPr>
              <a:t>n Violine spielen.</a:t>
            </a:r>
          </a:p>
        </p:txBody>
      </p:sp>
      <p:pic>
        <p:nvPicPr>
          <p:cNvPr id="12299" name="Picture 11" descr="j030345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5446713"/>
            <a:ext cx="1600200" cy="1038225"/>
          </a:xfrm>
          <a:prstGeom prst="rect">
            <a:avLst/>
          </a:prstGeom>
          <a:noFill/>
        </p:spPr>
      </p:pic>
      <p:pic>
        <p:nvPicPr>
          <p:cNvPr id="12300" name="Picture 12" descr="AG00420_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" y="3581400"/>
            <a:ext cx="2133600" cy="1662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utoUpdateAnimBg="0"/>
      <p:bldP spid="12293" grpId="0" autoUpdateAnimBg="0"/>
      <p:bldP spid="12294" grpId="0" autoUpdateAnimBg="0"/>
      <p:bldP spid="12296" grpId="0" autoUpdateAnimBg="0"/>
      <p:bldP spid="1229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FF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533400" y="762000"/>
            <a:ext cx="8239125" cy="2613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pl-PL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Budowa zdania z czasownikiem modalnym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743200" y="2209800"/>
            <a:ext cx="571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/>
              <a:t>Zdanie orzekające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85800" y="3124200"/>
            <a:ext cx="8001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b="0" i="0"/>
              <a:t> </a:t>
            </a:r>
            <a:r>
              <a:rPr lang="pl-PL" sz="3600">
                <a:solidFill>
                  <a:schemeClr val="accent2"/>
                </a:solidFill>
              </a:rPr>
              <a:t>Paul </a:t>
            </a:r>
            <a:r>
              <a:rPr lang="pl-PL" sz="3600">
                <a:solidFill>
                  <a:srgbClr val="FF0000"/>
                </a:solidFill>
              </a:rPr>
              <a:t>kann</a:t>
            </a:r>
            <a:r>
              <a:rPr lang="pl-PL" sz="3600">
                <a:solidFill>
                  <a:schemeClr val="accent2"/>
                </a:solidFill>
              </a:rPr>
              <a:t> schon gut Englisch </a:t>
            </a:r>
            <a:r>
              <a:rPr lang="pl-PL" sz="3600">
                <a:solidFill>
                  <a:srgbClr val="FF0000"/>
                </a:solidFill>
              </a:rPr>
              <a:t>sprechen.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971800" y="4191000"/>
            <a:ext cx="426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 i="0"/>
              <a:t>Zdanie pytające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457200" y="5105400"/>
            <a:ext cx="8153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600">
                <a:solidFill>
                  <a:schemeClr val="accent2"/>
                </a:solidFill>
              </a:rPr>
              <a:t> </a:t>
            </a:r>
            <a:r>
              <a:rPr lang="pl-PL" sz="3600">
                <a:solidFill>
                  <a:srgbClr val="FF0000"/>
                </a:solidFill>
              </a:rPr>
              <a:t>Kann</a:t>
            </a:r>
            <a:r>
              <a:rPr lang="pl-PL" sz="3600">
                <a:solidFill>
                  <a:schemeClr val="accent2"/>
                </a:solidFill>
              </a:rPr>
              <a:t> Paul schon gut Englisch </a:t>
            </a:r>
            <a:r>
              <a:rPr lang="pl-PL" sz="3600">
                <a:solidFill>
                  <a:srgbClr val="FF0000"/>
                </a:solidFill>
              </a:rPr>
              <a:t>sprechen</a:t>
            </a:r>
            <a:r>
              <a:rPr lang="pl-PL" sz="3600">
                <a:solidFill>
                  <a:schemeClr val="accent2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8" grpId="0" autoUpdateAnimBg="0"/>
      <p:bldP spid="6149" grpId="0" autoUpdateAnimBg="0"/>
      <p:bldP spid="6150" grpId="0" autoUpdateAnimBg="0"/>
      <p:bldP spid="615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FF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143000" y="1066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b="0" i="0"/>
          </a:p>
        </p:txBody>
      </p:sp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990600" y="1219200"/>
            <a:ext cx="7019925" cy="19272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pl-P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Formy osobowe czasownika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295400" y="2895600"/>
            <a:ext cx="69342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4000" i="0"/>
              <a:t>ich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</a:rPr>
              <a:t>a</a:t>
            </a:r>
            <a:r>
              <a:rPr lang="pl-PL" sz="4000" i="0">
                <a:solidFill>
                  <a:srgbClr val="FF0000"/>
                </a:solidFill>
              </a:rPr>
              <a:t>nn</a:t>
            </a:r>
            <a:r>
              <a:rPr lang="pl-PL" sz="4000" i="0"/>
              <a:t>		wir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4000" i="0">
                <a:solidFill>
                  <a:srgbClr val="FF0000"/>
                </a:solidFill>
              </a:rPr>
              <a:t>nnen</a:t>
            </a:r>
          </a:p>
          <a:p>
            <a:pPr>
              <a:spcBef>
                <a:spcPct val="50000"/>
              </a:spcBef>
            </a:pPr>
            <a:r>
              <a:rPr lang="pl-PL" sz="4000" i="0"/>
              <a:t>du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</a:rPr>
              <a:t>a</a:t>
            </a:r>
            <a:r>
              <a:rPr lang="pl-PL" sz="4000" i="0">
                <a:solidFill>
                  <a:srgbClr val="FF0000"/>
                </a:solidFill>
              </a:rPr>
              <a:t>nnst</a:t>
            </a:r>
            <a:r>
              <a:rPr lang="pl-PL" sz="4000" i="0"/>
              <a:t>		ihr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4000" i="0">
                <a:solidFill>
                  <a:srgbClr val="FF0000"/>
                </a:solidFill>
              </a:rPr>
              <a:t>nnt</a:t>
            </a:r>
          </a:p>
          <a:p>
            <a:pPr>
              <a:spcBef>
                <a:spcPct val="50000"/>
              </a:spcBef>
            </a:pPr>
            <a:r>
              <a:rPr lang="pl-PL" sz="4000" i="0"/>
              <a:t>er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</a:rPr>
              <a:t>a</a:t>
            </a:r>
            <a:r>
              <a:rPr lang="pl-PL" sz="4000" i="0">
                <a:solidFill>
                  <a:srgbClr val="FF0000"/>
                </a:solidFill>
              </a:rPr>
              <a:t>nn	</a:t>
            </a:r>
            <a:r>
              <a:rPr lang="pl-PL" sz="4000" i="0"/>
              <a:t>		sie </a:t>
            </a:r>
            <a:r>
              <a:rPr lang="pl-PL" sz="4000" i="0">
                <a:solidFill>
                  <a:srgbClr val="FF0000"/>
                </a:solidFill>
              </a:rPr>
              <a:t>k</a:t>
            </a:r>
            <a:r>
              <a:rPr lang="pl-PL" sz="4000" i="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4000" i="0">
                <a:solidFill>
                  <a:srgbClr val="FF0000"/>
                </a:solidFill>
              </a:rPr>
              <a:t>nnen</a:t>
            </a:r>
          </a:p>
          <a:p>
            <a:pPr>
              <a:spcBef>
                <a:spcPct val="50000"/>
              </a:spcBef>
            </a:pPr>
            <a:r>
              <a:rPr lang="pl-PL" sz="4000" b="0" i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FF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143000" y="1828800"/>
            <a:ext cx="7391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6000">
                <a:solidFill>
                  <a:schemeClr val="accent2"/>
                </a:solidFill>
              </a:rPr>
              <a:t>Czasownik</a:t>
            </a:r>
            <a:r>
              <a:rPr lang="pl-PL" sz="6000"/>
              <a:t>  </a:t>
            </a:r>
            <a:r>
              <a:rPr lang="pl-PL" sz="6000">
                <a:solidFill>
                  <a:srgbClr val="FF0066"/>
                </a:solidFill>
              </a:rPr>
              <a:t>„k</a:t>
            </a:r>
            <a:r>
              <a:rPr lang="pl-PL" sz="6000">
                <a:solidFill>
                  <a:srgbClr val="FF0066"/>
                </a:solidFill>
                <a:cs typeface="Times New Roman" charset="0"/>
              </a:rPr>
              <a:t>ö</a:t>
            </a:r>
            <a:r>
              <a:rPr lang="pl-PL" sz="6000">
                <a:solidFill>
                  <a:srgbClr val="FF0066"/>
                </a:solidFill>
              </a:rPr>
              <a:t>nnen”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905000" y="449580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4000" b="0" i="0"/>
              <a:t>2. Ćwiczenia sprawdzające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066800" y="381000"/>
            <a:ext cx="807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/>
              <a:t>Wybierz właściwą formę czasownika: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23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Robert   </a:t>
            </a:r>
            <a:r>
              <a:rPr lang="pl-PL" sz="2800"/>
              <a:t>kannt   kann   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nnt</a:t>
            </a:r>
            <a:r>
              <a:rPr lang="pl-PL" sz="2800" b="0" i="0"/>
              <a:t>   Klavier spielen.</a:t>
            </a:r>
          </a:p>
          <a:p>
            <a:pPr>
              <a:spcBef>
                <a:spcPct val="50000"/>
              </a:spcBef>
            </a:pPr>
            <a:endParaRPr lang="pl-PL" b="0" i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819400" y="1371600"/>
            <a:ext cx="1143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kann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81000" y="2133600"/>
            <a:ext cx="7620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Wir  </a:t>
            </a:r>
            <a:r>
              <a:rPr lang="pl-PL" sz="2800"/>
              <a:t>kannst   kannen   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nnen</a:t>
            </a:r>
            <a:r>
              <a:rPr lang="pl-PL" sz="2800" b="0" i="0"/>
              <a:t>   nach Paris fliegen. 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733800" y="21336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</a:t>
            </a:r>
            <a:r>
              <a:rPr lang="pl-PL" sz="280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2800">
                <a:solidFill>
                  <a:srgbClr val="FF0000"/>
                </a:solidFill>
              </a:rPr>
              <a:t>nnen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57200" y="3048000"/>
            <a:ext cx="7696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/>
              <a:t>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nnst  Kannst   Kannt</a:t>
            </a:r>
            <a:r>
              <a:rPr lang="pl-PL" sz="2800" b="0" i="0"/>
              <a:t>   du mir helfen?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676400" y="3048000"/>
            <a:ext cx="152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Kannst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533400" y="3810000"/>
            <a:ext cx="7391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Ich   </a:t>
            </a:r>
            <a:r>
              <a:rPr lang="pl-PL" sz="2800"/>
              <a:t>kann  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nne   kanne</a:t>
            </a:r>
            <a:r>
              <a:rPr lang="pl-PL" sz="2800" b="0" i="0"/>
              <a:t>   im Internet surfen. 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219200" y="38100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kann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81000" y="4724400"/>
            <a:ext cx="8458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Ihr  </a:t>
            </a:r>
            <a:r>
              <a:rPr lang="pl-PL" sz="2800"/>
              <a:t>konnt   kannt   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nnt</a:t>
            </a:r>
            <a:r>
              <a:rPr lang="pl-PL" sz="2800" b="0" i="0"/>
              <a:t>   uns im Sommer besuchen.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3200400" y="4724400"/>
            <a:ext cx="1143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</a:t>
            </a:r>
            <a:r>
              <a:rPr lang="pl-PL" sz="280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2800">
                <a:solidFill>
                  <a:srgbClr val="FF0000"/>
                </a:solidFill>
              </a:rPr>
              <a:t>nnt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28600" y="556260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Klaus und Eva </a:t>
            </a:r>
            <a:r>
              <a:rPr lang="pl-PL" sz="2800"/>
              <a:t>konnt  k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nnen  kannen</a:t>
            </a:r>
            <a:r>
              <a:rPr lang="pl-PL" sz="2800" b="0" i="0"/>
              <a:t>  hier nicht wohnen.</a:t>
            </a:r>
            <a:endParaRPr lang="pl-PL" sz="2800"/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3429000" y="55626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>
                <a:solidFill>
                  <a:srgbClr val="FF0000"/>
                </a:solidFill>
              </a:rPr>
              <a:t>k</a:t>
            </a:r>
            <a:r>
              <a:rPr lang="pl-PL" sz="280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2800">
                <a:solidFill>
                  <a:srgbClr val="FF0000"/>
                </a:solidFill>
              </a:rPr>
              <a:t>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rojcto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glas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ricochet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49" grpId="0" autoUpdateAnimBg="0"/>
      <p:bldP spid="10250" grpId="0" autoUpdateAnimBg="0"/>
      <p:bldP spid="10251" grpId="0" autoUpdateAnimBg="0"/>
      <p:bldP spid="10252" grpId="0" autoUpdateAnimBg="0"/>
      <p:bldP spid="10253" grpId="0" autoUpdateAnimBg="0"/>
      <p:bldP spid="1025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762000" y="228600"/>
            <a:ext cx="7772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/>
              <a:t>Wstaw czasownik </a:t>
            </a:r>
            <a:r>
              <a:rPr lang="pl-PL" sz="2800" b="0">
                <a:solidFill>
                  <a:schemeClr val="accent2"/>
                </a:solidFill>
              </a:rPr>
              <a:t>k</a:t>
            </a:r>
            <a:r>
              <a:rPr lang="pl-PL" sz="2800" b="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2800" b="0">
                <a:solidFill>
                  <a:schemeClr val="accent2"/>
                </a:solidFill>
              </a:rPr>
              <a:t>nnen</a:t>
            </a:r>
            <a:r>
              <a:rPr lang="pl-PL" sz="2800" b="0"/>
              <a:t> w odpowiedniej formie</a:t>
            </a:r>
            <a:r>
              <a:rPr lang="pl-PL" sz="2800"/>
              <a:t>:</a:t>
            </a:r>
          </a:p>
        </p:txBody>
      </p:sp>
      <p:pic>
        <p:nvPicPr>
          <p:cNvPr id="13315" name="Picture 3" descr="BD06790_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990600"/>
            <a:ext cx="1066800" cy="88265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828800" y="838200"/>
            <a:ext cx="7086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Sie                  am Computer arbeiten</a:t>
            </a:r>
          </a:p>
          <a:p>
            <a:pPr>
              <a:spcBef>
                <a:spcPct val="50000"/>
              </a:spcBef>
            </a:pPr>
            <a:r>
              <a:rPr lang="pl-PL" sz="2800" b="0" i="0"/>
              <a:t>                      du auch am Computer arbeiten?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981200" y="2438400"/>
            <a:ext cx="6705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Diese Leute                         sch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 singen.</a:t>
            </a:r>
          </a:p>
          <a:p>
            <a:pPr>
              <a:spcBef>
                <a:spcPct val="50000"/>
              </a:spcBef>
            </a:pPr>
            <a:r>
              <a:rPr lang="pl-PL" sz="2800" b="0" i="0"/>
              <a:t>Was                      ihr gut machen?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886200" y="2362200"/>
            <a:ext cx="2133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</a:t>
            </a:r>
            <a:r>
              <a:rPr lang="pl-PL" sz="320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3200">
                <a:solidFill>
                  <a:schemeClr val="accent2"/>
                </a:solidFill>
              </a:rPr>
              <a:t>nnen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743200" y="3048000"/>
            <a:ext cx="1752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</a:t>
            </a:r>
            <a:r>
              <a:rPr lang="pl-PL" sz="320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3200">
                <a:solidFill>
                  <a:schemeClr val="accent2"/>
                </a:solidFill>
              </a:rPr>
              <a:t>nnt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514600" y="762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kann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828800" y="1371600"/>
            <a:ext cx="1828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Kannst</a:t>
            </a:r>
          </a:p>
        </p:txBody>
      </p:sp>
      <p:pic>
        <p:nvPicPr>
          <p:cNvPr id="13323" name="Picture 11" descr="PE02622_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4800" y="3886200"/>
            <a:ext cx="1524000" cy="1236663"/>
          </a:xfrm>
          <a:prstGeom prst="rect">
            <a:avLst/>
          </a:prstGeom>
          <a:noFill/>
        </p:spPr>
      </p:pic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828800" y="3886200"/>
            <a:ext cx="73152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  Wir                         einen Picknick organisieren.</a:t>
            </a:r>
          </a:p>
          <a:p>
            <a:pPr>
              <a:spcBef>
                <a:spcPct val="50000"/>
              </a:spcBef>
            </a:pPr>
            <a:r>
              <a:rPr lang="pl-PL" sz="2800" b="0" i="0"/>
              <a:t>  Wann                    Monika aufs Land fahren?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2895600" y="3810000"/>
            <a:ext cx="2057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</a:t>
            </a:r>
            <a:r>
              <a:rPr lang="pl-PL" sz="3200">
                <a:solidFill>
                  <a:schemeClr val="accent2"/>
                </a:solidFill>
                <a:cs typeface="Times New Roman" charset="0"/>
              </a:rPr>
              <a:t>ö</a:t>
            </a:r>
            <a:r>
              <a:rPr lang="pl-PL" sz="3200">
                <a:solidFill>
                  <a:schemeClr val="accent2"/>
                </a:solidFill>
              </a:rPr>
              <a:t>nnen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048000" y="4495800"/>
            <a:ext cx="152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kann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2133600" y="5486400"/>
            <a:ext cx="66294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Ich                    mit dem Bus reisen.</a:t>
            </a:r>
          </a:p>
          <a:p>
            <a:pPr>
              <a:spcBef>
                <a:spcPct val="50000"/>
              </a:spcBef>
            </a:pPr>
            <a:r>
              <a:rPr lang="pl-PL" sz="2800" b="0" i="0"/>
              <a:t>Womit                   du fahren?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2971800" y="5410200"/>
            <a:ext cx="1676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kann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3352800" y="6096000"/>
            <a:ext cx="144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3200">
                <a:solidFill>
                  <a:schemeClr val="accent2"/>
                </a:solidFill>
              </a:rPr>
              <a:t>kannst</a:t>
            </a:r>
          </a:p>
        </p:txBody>
      </p:sp>
      <p:pic>
        <p:nvPicPr>
          <p:cNvPr id="13331" name="Picture 19" descr="j0173998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1000" y="2057400"/>
            <a:ext cx="1120775" cy="1676400"/>
          </a:xfrm>
          <a:prstGeom prst="rect">
            <a:avLst/>
          </a:prstGeom>
          <a:noFill/>
        </p:spPr>
      </p:pic>
      <p:pic>
        <p:nvPicPr>
          <p:cNvPr id="13332" name="Picture 20" descr="j023638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1000" y="5295900"/>
            <a:ext cx="1447800" cy="1362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1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rbrak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rbrak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6" grpId="0" autoUpdateAnimBg="0"/>
      <p:bldP spid="13318" grpId="0" autoUpdateAnimBg="0"/>
      <p:bldP spid="13319" grpId="0" autoUpdateAnimBg="0"/>
      <p:bldP spid="13320" grpId="0" autoUpdateAnimBg="0"/>
      <p:bldP spid="13321" grpId="0" autoUpdateAnimBg="0"/>
      <p:bldP spid="13322" grpId="0" autoUpdateAnimBg="0"/>
      <p:bldP spid="13324" grpId="0" autoUpdateAnimBg="0"/>
      <p:bldP spid="13325" grpId="0" autoUpdateAnimBg="0"/>
      <p:bldP spid="13326" grpId="0" autoUpdateAnimBg="0"/>
      <p:bldP spid="13328" grpId="0" autoUpdateAnimBg="0"/>
      <p:bldP spid="13329" grpId="0" autoUpdateAnimBg="0"/>
      <p:bldP spid="1333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914400" y="533400"/>
            <a:ext cx="7467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/>
              <a:t>Ułóż zdania z podanego materiału: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33400" y="1219200"/>
            <a:ext cx="807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arbeiten, k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nnen, du, im B</a:t>
            </a:r>
            <a:r>
              <a:rPr lang="pl-PL" sz="2800" b="0" i="0">
                <a:cs typeface="Times New Roman" charset="0"/>
              </a:rPr>
              <a:t>ű</a:t>
            </a:r>
            <a:r>
              <a:rPr lang="pl-PL" sz="2800" b="0" i="0"/>
              <a:t>ro,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33400" y="1752600"/>
            <a:ext cx="7772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/>
              <a:t>Du </a:t>
            </a:r>
            <a:r>
              <a:rPr lang="pl-PL" sz="2800">
                <a:solidFill>
                  <a:srgbClr val="FF0000"/>
                </a:solidFill>
              </a:rPr>
              <a:t>kannst</a:t>
            </a:r>
            <a:r>
              <a:rPr lang="pl-PL" sz="2800"/>
              <a:t> im B</a:t>
            </a:r>
            <a:r>
              <a:rPr lang="pl-PL" sz="2800">
                <a:cs typeface="Times New Roman" charset="0"/>
              </a:rPr>
              <a:t>ű</a:t>
            </a:r>
            <a:r>
              <a:rPr lang="pl-PL" sz="2800"/>
              <a:t>ro </a:t>
            </a:r>
            <a:r>
              <a:rPr lang="pl-PL" sz="2800">
                <a:solidFill>
                  <a:srgbClr val="FF0000"/>
                </a:solidFill>
              </a:rPr>
              <a:t>arbeiten</a:t>
            </a:r>
            <a:r>
              <a:rPr lang="pl-PL" sz="2800"/>
              <a:t>.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33400" y="2438400"/>
            <a:ext cx="7467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spielen, ich, k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nnen, Gitarre, gut,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33400" y="30480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/>
              <a:t>Ich </a:t>
            </a:r>
            <a:r>
              <a:rPr lang="pl-PL" sz="2800">
                <a:solidFill>
                  <a:srgbClr val="FF0000"/>
                </a:solidFill>
              </a:rPr>
              <a:t>kann</a:t>
            </a:r>
            <a:r>
              <a:rPr lang="pl-PL" sz="2800"/>
              <a:t> gut Gitarre </a:t>
            </a:r>
            <a:r>
              <a:rPr lang="pl-PL" sz="2800">
                <a:solidFill>
                  <a:srgbClr val="FF0000"/>
                </a:solidFill>
              </a:rPr>
              <a:t>spielen</a:t>
            </a:r>
            <a:r>
              <a:rPr lang="pl-PL" sz="2800"/>
              <a:t>.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3400" y="3733800"/>
            <a:ext cx="784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gehen, am Abend, wir, k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nnen, ins Kino,</a:t>
            </a:r>
            <a:r>
              <a:rPr lang="pl-PL" b="0" i="0"/>
              <a:t>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57200" y="4343400"/>
            <a:ext cx="7162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/>
              <a:t>Wir </a:t>
            </a:r>
            <a:r>
              <a:rPr lang="pl-PL" sz="2800">
                <a:solidFill>
                  <a:srgbClr val="FF0000"/>
                </a:solidFill>
              </a:rPr>
              <a:t>k</a:t>
            </a:r>
            <a:r>
              <a:rPr lang="pl-PL" sz="2800">
                <a:solidFill>
                  <a:srgbClr val="FF0000"/>
                </a:solidFill>
                <a:cs typeface="Times New Roman" charset="0"/>
              </a:rPr>
              <a:t>ö</a:t>
            </a:r>
            <a:r>
              <a:rPr lang="pl-PL" sz="2800">
                <a:solidFill>
                  <a:srgbClr val="FF0000"/>
                </a:solidFill>
              </a:rPr>
              <a:t>nnen</a:t>
            </a:r>
            <a:r>
              <a:rPr lang="pl-PL" sz="2800"/>
              <a:t> am Abend ins Kino </a:t>
            </a:r>
            <a:r>
              <a:rPr lang="pl-PL" sz="2800">
                <a:solidFill>
                  <a:srgbClr val="FF0000"/>
                </a:solidFill>
              </a:rPr>
              <a:t>gehen</a:t>
            </a:r>
            <a:r>
              <a:rPr lang="pl-PL" sz="2800"/>
              <a:t>.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533400" y="4953000"/>
            <a:ext cx="7162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0" i="0"/>
              <a:t>sch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n, Gisela, tanzen, k</a:t>
            </a:r>
            <a:r>
              <a:rPr lang="pl-PL" sz="2800" b="0" i="0">
                <a:cs typeface="Times New Roman" charset="0"/>
              </a:rPr>
              <a:t>ö</a:t>
            </a:r>
            <a:r>
              <a:rPr lang="pl-PL" sz="2800" b="0" i="0"/>
              <a:t>nnen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533400" y="5562600"/>
            <a:ext cx="685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/>
              <a:t>Gisela </a:t>
            </a:r>
            <a:r>
              <a:rPr lang="pl-PL" sz="2800">
                <a:solidFill>
                  <a:srgbClr val="FF0000"/>
                </a:solidFill>
              </a:rPr>
              <a:t>kann</a:t>
            </a:r>
            <a:r>
              <a:rPr lang="pl-PL" sz="2800"/>
              <a:t> sch</a:t>
            </a:r>
            <a:r>
              <a:rPr lang="pl-PL" sz="2800">
                <a:cs typeface="Times New Roman" charset="0"/>
              </a:rPr>
              <a:t>ö</a:t>
            </a:r>
            <a:r>
              <a:rPr lang="pl-PL" sz="2800"/>
              <a:t>n </a:t>
            </a:r>
            <a:r>
              <a:rPr lang="pl-PL" sz="2800">
                <a:solidFill>
                  <a:srgbClr val="FF0000"/>
                </a:solidFill>
              </a:rPr>
              <a:t>tanzen</a:t>
            </a:r>
            <a:r>
              <a:rPr lang="pl-PL" sz="2800"/>
              <a:t>.</a:t>
            </a:r>
          </a:p>
        </p:txBody>
      </p:sp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  <p:bldP spid="9221" grpId="0" autoUpdateAnimBg="0"/>
      <p:bldP spid="9222" grpId="0" autoUpdateAnimBg="0"/>
      <p:bldP spid="9223" grpId="0" autoUpdateAnimBg="0"/>
      <p:bldP spid="9224" grpId="0" autoUpdateAnimBg="0"/>
      <p:bldP spid="9225" grpId="0" autoUpdateAnimBg="0"/>
      <p:bldP spid="9226" grpId="0" autoUpdateAnimBg="0"/>
    </p:bldLst>
  </p:timing>
</p:sld>
</file>

<file path=ppt/theme/theme1.xml><?xml version="1.0" encoding="utf-8"?>
<a:theme xmlns:a="http://schemas.openxmlformats.org/drawingml/2006/main" name="Projekt domyślny">
  <a:themeElements>
    <a:clrScheme name="Projekt domyślny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300</Words>
  <Application>Microsoft PowerPoint</Application>
  <PresentationFormat>Pokaz na ekranie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2" baseType="lpstr">
      <vt:lpstr>Times New Roman</vt:lpstr>
      <vt:lpstr>Projekt domyślny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Company>REJMAR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Rejman</dc:creator>
  <cp:lastModifiedBy>sss</cp:lastModifiedBy>
  <cp:revision>42</cp:revision>
  <dcterms:created xsi:type="dcterms:W3CDTF">2002-11-10T18:10:07Z</dcterms:created>
  <dcterms:modified xsi:type="dcterms:W3CDTF">2007-11-30T08:43:26Z</dcterms:modified>
</cp:coreProperties>
</file>